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9" r:id="rId4"/>
    <p:sldId id="262" r:id="rId5"/>
    <p:sldId id="260" r:id="rId6"/>
    <p:sldId id="263" r:id="rId7"/>
    <p:sldId id="282" r:id="rId8"/>
    <p:sldId id="265" r:id="rId9"/>
    <p:sldId id="275" r:id="rId10"/>
    <p:sldId id="269" r:id="rId11"/>
    <p:sldId id="290" r:id="rId12"/>
    <p:sldId id="291" r:id="rId13"/>
    <p:sldId id="292" r:id="rId14"/>
    <p:sldId id="297" r:id="rId15"/>
    <p:sldId id="288" r:id="rId16"/>
    <p:sldId id="298" r:id="rId17"/>
    <p:sldId id="276" r:id="rId18"/>
    <p:sldId id="284" r:id="rId19"/>
    <p:sldId id="289" r:id="rId20"/>
    <p:sldId id="293" r:id="rId21"/>
    <p:sldId id="266" r:id="rId22"/>
    <p:sldId id="268" r:id="rId23"/>
    <p:sldId id="267" r:id="rId24"/>
    <p:sldId id="294" r:id="rId25"/>
    <p:sldId id="281" r:id="rId26"/>
    <p:sldId id="283" r:id="rId27"/>
    <p:sldId id="295" r:id="rId28"/>
    <p:sldId id="279" r:id="rId29"/>
    <p:sldId id="278" r:id="rId3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614" autoAdjust="0"/>
    <p:restoredTop sz="94660"/>
  </p:normalViewPr>
  <p:slideViewPr>
    <p:cSldViewPr>
      <p:cViewPr varScale="1">
        <p:scale>
          <a:sx n="82" d="100"/>
          <a:sy n="82" d="100"/>
        </p:scale>
        <p:origin x="1430" y="5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/>
          <p:cNvGrpSpPr/>
          <p:nvPr/>
        </p:nvGrpSpPr>
        <p:grpSpPr>
          <a:xfrm>
            <a:off x="203200" y="0"/>
            <a:ext cx="3778250" cy="6858001"/>
            <a:chOff x="203200" y="0"/>
            <a:chExt cx="3778250" cy="6858001"/>
          </a:xfrm>
        </p:grpSpPr>
        <p:sp>
          <p:nvSpPr>
            <p:cNvPr id="14" name="Freeform 6"/>
            <p:cNvSpPr/>
            <p:nvPr/>
          </p:nvSpPr>
          <p:spPr bwMode="auto">
            <a:xfrm>
              <a:off x="641350" y="0"/>
              <a:ext cx="1365250" cy="3971925"/>
            </a:xfrm>
            <a:custGeom>
              <a:avLst/>
              <a:gdLst/>
              <a:ahLst/>
              <a:cxnLst/>
              <a:rect l="0" t="0" r="r" b="b"/>
              <a:pathLst>
                <a:path w="860" h="2502">
                  <a:moveTo>
                    <a:pt x="0" y="2445"/>
                  </a:moveTo>
                  <a:lnTo>
                    <a:pt x="228" y="2502"/>
                  </a:lnTo>
                  <a:lnTo>
                    <a:pt x="860" y="0"/>
                  </a:lnTo>
                  <a:lnTo>
                    <a:pt x="620" y="0"/>
                  </a:lnTo>
                  <a:lnTo>
                    <a:pt x="0" y="244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5" name="Freeform 7"/>
            <p:cNvSpPr/>
            <p:nvPr/>
          </p:nvSpPr>
          <p:spPr bwMode="auto">
            <a:xfrm>
              <a:off x="203200" y="0"/>
              <a:ext cx="1336675" cy="3862388"/>
            </a:xfrm>
            <a:custGeom>
              <a:avLst/>
              <a:gdLst/>
              <a:ahLst/>
              <a:cxnLst/>
              <a:rect l="0" t="0" r="r" b="b"/>
              <a:pathLst>
                <a:path w="842" h="2433">
                  <a:moveTo>
                    <a:pt x="842" y="0"/>
                  </a:moveTo>
                  <a:lnTo>
                    <a:pt x="602" y="0"/>
                  </a:lnTo>
                  <a:lnTo>
                    <a:pt x="0" y="2376"/>
                  </a:lnTo>
                  <a:lnTo>
                    <a:pt x="228" y="2433"/>
                  </a:lnTo>
                  <a:lnTo>
                    <a:pt x="842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6" name="Freeform 8"/>
            <p:cNvSpPr/>
            <p:nvPr/>
          </p:nvSpPr>
          <p:spPr bwMode="auto">
            <a:xfrm>
              <a:off x="207963" y="3776663"/>
              <a:ext cx="1936750" cy="3081338"/>
            </a:xfrm>
            <a:custGeom>
              <a:avLst/>
              <a:gdLst/>
              <a:ahLst/>
              <a:cxnLst/>
              <a:rect l="0" t="0" r="r" b="b"/>
              <a:pathLst>
                <a:path w="1220" h="1941">
                  <a:moveTo>
                    <a:pt x="0" y="0"/>
                  </a:moveTo>
                  <a:lnTo>
                    <a:pt x="1166" y="1941"/>
                  </a:lnTo>
                  <a:lnTo>
                    <a:pt x="1220" y="19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0" name="Freeform 9"/>
            <p:cNvSpPr/>
            <p:nvPr/>
          </p:nvSpPr>
          <p:spPr bwMode="auto">
            <a:xfrm>
              <a:off x="646113" y="3886200"/>
              <a:ext cx="2373313" cy="2971800"/>
            </a:xfrm>
            <a:custGeom>
              <a:avLst/>
              <a:gdLst/>
              <a:ahLst/>
              <a:cxnLst/>
              <a:rect l="0" t="0" r="r" b="b"/>
              <a:pathLst>
                <a:path w="1495" h="1872">
                  <a:moveTo>
                    <a:pt x="1495" y="1872"/>
                  </a:moveTo>
                  <a:lnTo>
                    <a:pt x="0" y="0"/>
                  </a:lnTo>
                  <a:lnTo>
                    <a:pt x="1442" y="1872"/>
                  </a:lnTo>
                  <a:lnTo>
                    <a:pt x="1495" y="1872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1" name="Freeform 10"/>
            <p:cNvSpPr/>
            <p:nvPr/>
          </p:nvSpPr>
          <p:spPr bwMode="auto">
            <a:xfrm>
              <a:off x="641350" y="3881438"/>
              <a:ext cx="3340100" cy="2976563"/>
            </a:xfrm>
            <a:custGeom>
              <a:avLst/>
              <a:gdLst/>
              <a:ahLst/>
              <a:cxnLst/>
              <a:rect l="0" t="0" r="r" b="b"/>
              <a:pathLst>
                <a:path w="2104" h="1875">
                  <a:moveTo>
                    <a:pt x="0" y="0"/>
                  </a:moveTo>
                  <a:lnTo>
                    <a:pt x="3" y="3"/>
                  </a:lnTo>
                  <a:lnTo>
                    <a:pt x="1498" y="1875"/>
                  </a:lnTo>
                  <a:lnTo>
                    <a:pt x="2104" y="1875"/>
                  </a:lnTo>
                  <a:lnTo>
                    <a:pt x="228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2" name="Freeform 11"/>
            <p:cNvSpPr/>
            <p:nvPr/>
          </p:nvSpPr>
          <p:spPr bwMode="auto">
            <a:xfrm>
              <a:off x="203200" y="3771900"/>
              <a:ext cx="2660650" cy="3086100"/>
            </a:xfrm>
            <a:custGeom>
              <a:avLst/>
              <a:gdLst/>
              <a:ahLst/>
              <a:cxnLst/>
              <a:rect l="0" t="0" r="r" b="b"/>
              <a:pathLst>
                <a:path w="1676" h="1944">
                  <a:moveTo>
                    <a:pt x="1676" y="1944"/>
                  </a:moveTo>
                  <a:lnTo>
                    <a:pt x="264" y="111"/>
                  </a:lnTo>
                  <a:lnTo>
                    <a:pt x="225" y="60"/>
                  </a:lnTo>
                  <a:lnTo>
                    <a:pt x="228" y="60"/>
                  </a:lnTo>
                  <a:lnTo>
                    <a:pt x="264" y="111"/>
                  </a:lnTo>
                  <a:lnTo>
                    <a:pt x="234" y="69"/>
                  </a:lnTo>
                  <a:lnTo>
                    <a:pt x="228" y="57"/>
                  </a:lnTo>
                  <a:lnTo>
                    <a:pt x="222" y="54"/>
                  </a:lnTo>
                  <a:lnTo>
                    <a:pt x="0" y="0"/>
                  </a:lnTo>
                  <a:lnTo>
                    <a:pt x="3" y="3"/>
                  </a:lnTo>
                  <a:lnTo>
                    <a:pt x="1223" y="1944"/>
                  </a:lnTo>
                  <a:lnTo>
                    <a:pt x="1676" y="1944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39673" y="914401"/>
            <a:ext cx="6947127" cy="3488266"/>
          </a:xfrm>
        </p:spPr>
        <p:txBody>
          <a:bodyPr anchor="b">
            <a:normAutofit/>
          </a:bodyPr>
          <a:lstStyle>
            <a:lvl1pPr algn="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924238" y="4402666"/>
            <a:ext cx="5762563" cy="1364531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25773" y="6117336"/>
            <a:ext cx="857473" cy="365125"/>
          </a:xfrm>
        </p:spPr>
        <p:txBody>
          <a:bodyPr/>
          <a:lstStyle/>
          <a:p>
            <a:fld id="{C57EC939-41BB-4380-A940-34652BE27355}" type="datetimeFigureOut">
              <a:rPr lang="en-US" smtClean="0"/>
              <a:t>12/15/2021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623733" y="6117336"/>
            <a:ext cx="3609438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75320" y="6117336"/>
            <a:ext cx="411480" cy="365125"/>
          </a:xfrm>
        </p:spPr>
        <p:txBody>
          <a:bodyPr/>
          <a:lstStyle/>
          <a:p>
            <a:fld id="{6F7571BC-1409-4A02-9298-3B34E2CF5BB2}" type="slidenum">
              <a:rPr lang="en-US" smtClean="0"/>
              <a:t>‹#›</a:t>
            </a:fld>
            <a:endParaRPr lang="en-US"/>
          </a:p>
        </p:txBody>
      </p:sp>
      <p:sp>
        <p:nvSpPr>
          <p:cNvPr id="23" name="Freeform 12"/>
          <p:cNvSpPr/>
          <p:nvPr/>
        </p:nvSpPr>
        <p:spPr bwMode="auto">
          <a:xfrm>
            <a:off x="203200" y="3771900"/>
            <a:ext cx="361950" cy="90488"/>
          </a:xfrm>
          <a:custGeom>
            <a:avLst/>
            <a:gdLst/>
            <a:ahLst/>
            <a:cxnLst/>
            <a:rect l="0" t="0" r="r" b="b"/>
            <a:pathLst>
              <a:path w="228" h="57">
                <a:moveTo>
                  <a:pt x="228" y="57"/>
                </a:moveTo>
                <a:lnTo>
                  <a:pt x="0" y="0"/>
                </a:lnTo>
                <a:lnTo>
                  <a:pt x="222" y="54"/>
                </a:lnTo>
                <a:lnTo>
                  <a:pt x="228" y="57"/>
                </a:lnTo>
                <a:close/>
              </a:path>
            </a:pathLst>
          </a:custGeom>
          <a:solidFill>
            <a:srgbClr val="29ABE2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sp>
      <p:sp>
        <p:nvSpPr>
          <p:cNvPr id="24" name="Freeform 13"/>
          <p:cNvSpPr/>
          <p:nvPr/>
        </p:nvSpPr>
        <p:spPr bwMode="auto">
          <a:xfrm>
            <a:off x="560388" y="3867150"/>
            <a:ext cx="61913" cy="80963"/>
          </a:xfrm>
          <a:custGeom>
            <a:avLst/>
            <a:gdLst/>
            <a:ahLst/>
            <a:cxnLst/>
            <a:rect l="0" t="0" r="r" b="b"/>
            <a:pathLst>
              <a:path w="39" h="51">
                <a:moveTo>
                  <a:pt x="0" y="0"/>
                </a:moveTo>
                <a:lnTo>
                  <a:pt x="39" y="51"/>
                </a:lnTo>
                <a:lnTo>
                  <a:pt x="3" y="0"/>
                </a:lnTo>
                <a:lnTo>
                  <a:pt x="0" y="0"/>
                </a:lnTo>
                <a:close/>
              </a:path>
            </a:pathLst>
          </a:custGeom>
          <a:solidFill>
            <a:srgbClr val="29ABE2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sp>
    </p:spTree>
    <p:extLst>
      <p:ext uri="{BB962C8B-B14F-4D97-AF65-F5344CB8AC3E}">
        <p14:creationId xmlns:p14="http://schemas.microsoft.com/office/powerpoint/2010/main" val="14543048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3523" y="4732865"/>
            <a:ext cx="751599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789975" y="932112"/>
            <a:ext cx="6171065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3523" y="5299603"/>
            <a:ext cx="751599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EC939-41BB-4380-A940-34652BE27355}" type="datetimeFigureOut">
              <a:rPr lang="en-US" smtClean="0"/>
              <a:t>12/15/2021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571BC-1409-4A02-9298-3B34E2CF5B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2565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3524" y="685800"/>
            <a:ext cx="751599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3524" y="4343400"/>
            <a:ext cx="7515992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EC939-41BB-4380-A940-34652BE27355}" type="datetimeFigureOut">
              <a:rPr lang="en-US" smtClean="0"/>
              <a:t>12/15/2021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571BC-1409-4A02-9298-3B34E2CF5B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5968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969421" y="863023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172197" y="2819399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6741" y="685801"/>
            <a:ext cx="6974115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598235" y="3428999"/>
            <a:ext cx="6631128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3523" y="4343400"/>
            <a:ext cx="751599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EC939-41BB-4380-A940-34652BE27355}" type="datetimeFigureOut">
              <a:rPr lang="en-US" smtClean="0"/>
              <a:t>12/15/2021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571BC-1409-4A02-9298-3B34E2CF5B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6902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3525" y="3308581"/>
            <a:ext cx="751598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3524" y="4777381"/>
            <a:ext cx="751599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EC939-41BB-4380-A940-34652BE27355}" type="datetimeFigureOut">
              <a:rPr lang="en-US" smtClean="0"/>
              <a:t>12/15/2021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571BC-1409-4A02-9298-3B34E2CF5B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4641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969421" y="863023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172197" y="2819399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6741" y="685801"/>
            <a:ext cx="6974115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13525" y="3886200"/>
            <a:ext cx="751599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3524" y="4775200"/>
            <a:ext cx="751599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EC939-41BB-4380-A940-34652BE27355}" type="datetimeFigureOut">
              <a:rPr lang="en-US" smtClean="0"/>
              <a:t>12/15/2021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571BC-1409-4A02-9298-3B34E2CF5B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28474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3525" y="685801"/>
            <a:ext cx="7515991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13524" y="3505200"/>
            <a:ext cx="7515992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3524" y="4343400"/>
            <a:ext cx="7515992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EC939-41BB-4380-A940-34652BE27355}" type="datetimeFigureOut">
              <a:rPr lang="en-US" smtClean="0"/>
              <a:t>12/15/2021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571BC-1409-4A02-9298-3B34E2CF5B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8751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EC939-41BB-4380-A940-34652BE27355}" type="datetimeFigureOut">
              <a:rPr lang="en-US" smtClean="0"/>
              <a:t>12/15/2021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571BC-1409-4A02-9298-3B34E2CF5B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01385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01393" y="685800"/>
            <a:ext cx="1328123" cy="5105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13524" y="685800"/>
            <a:ext cx="6016373" cy="51054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EC939-41BB-4380-A940-34652BE27355}" type="datetimeFigureOut">
              <a:rPr lang="en-US" smtClean="0"/>
              <a:t>12/15/2021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571BC-1409-4A02-9298-3B34E2CF5B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0802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2133" y="457201"/>
            <a:ext cx="7704667" cy="19812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2133" y="2667000"/>
            <a:ext cx="7704667" cy="333281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44329" y="6108173"/>
            <a:ext cx="857473" cy="365125"/>
          </a:xfrm>
        </p:spPr>
        <p:txBody>
          <a:bodyPr/>
          <a:lstStyle/>
          <a:p>
            <a:fld id="{C57EC939-41BB-4380-A940-34652BE27355}" type="datetimeFigureOut">
              <a:rPr lang="en-US" smtClean="0"/>
              <a:t>12/15/2021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72647" y="6108173"/>
            <a:ext cx="5314517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58967" y="6108173"/>
            <a:ext cx="427833" cy="365125"/>
          </a:xfrm>
        </p:spPr>
        <p:txBody>
          <a:bodyPr/>
          <a:lstStyle/>
          <a:p>
            <a:fld id="{6F7571BC-1409-4A02-9298-3B34E2CF5B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4066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6995" y="2666998"/>
            <a:ext cx="6699805" cy="2360071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86998" y="5027070"/>
            <a:ext cx="6699802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EC939-41BB-4380-A940-34652BE27355}" type="datetimeFigureOut">
              <a:rPr lang="en-US" smtClean="0"/>
              <a:t>12/15/2021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73317" y="6116070"/>
            <a:ext cx="413483" cy="365125"/>
          </a:xfrm>
        </p:spPr>
        <p:txBody>
          <a:bodyPr/>
          <a:lstStyle/>
          <a:p>
            <a:fld id="{6F7571BC-1409-4A02-9298-3B34E2CF5B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9559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2133" y="685801"/>
            <a:ext cx="7704667" cy="17525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82133" y="2667000"/>
            <a:ext cx="3739896" cy="3368674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46904" y="2667000"/>
            <a:ext cx="3739896" cy="3346824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EC939-41BB-4380-A940-34652BE27355}" type="datetimeFigureOut">
              <a:rPr lang="en-US" smtClean="0"/>
              <a:t>12/15/2021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571BC-1409-4A02-9298-3B34E2CF5B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4547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29481" y="2658533"/>
            <a:ext cx="345629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13523" y="3335336"/>
            <a:ext cx="3672248" cy="2665259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61710" y="2667000"/>
            <a:ext cx="3467806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957266" y="3335336"/>
            <a:ext cx="3672248" cy="2665259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EC939-41BB-4380-A940-34652BE27355}" type="datetimeFigureOut">
              <a:rPr lang="en-US" smtClean="0"/>
              <a:t>12/15/2021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571BC-1409-4A02-9298-3B34E2CF5B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1212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EC939-41BB-4380-A940-34652BE27355}" type="datetimeFigureOut">
              <a:rPr lang="en-US" smtClean="0"/>
              <a:t>12/15/2021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571BC-1409-4A02-9298-3B34E2CF5B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7489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EC939-41BB-4380-A940-34652BE27355}" type="datetimeFigureOut">
              <a:rPr lang="en-US" smtClean="0"/>
              <a:t>12/15/2021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571BC-1409-4A02-9298-3B34E2CF5B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2376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3524" y="1600200"/>
            <a:ext cx="2662534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7553" y="685800"/>
            <a:ext cx="4681962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3524" y="2971800"/>
            <a:ext cx="2662534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EC939-41BB-4380-A940-34652BE27355}" type="datetimeFigureOut">
              <a:rPr lang="en-US" smtClean="0"/>
              <a:t>12/15/2021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571BC-1409-4A02-9298-3B34E2CF5B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3603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2332" y="1752599"/>
            <a:ext cx="4070679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697495" y="914400"/>
            <a:ext cx="2461371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2332" y="3124199"/>
            <a:ext cx="4070679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EC939-41BB-4380-A940-34652BE27355}" type="datetimeFigureOut">
              <a:rPr lang="en-US" smtClean="0"/>
              <a:t>12/15/2021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571BC-1409-4A02-9298-3B34E2CF5B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0728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0" y="0"/>
            <a:ext cx="2132013" cy="6858001"/>
            <a:chOff x="0" y="0"/>
            <a:chExt cx="2132013" cy="6858001"/>
          </a:xfrm>
        </p:grpSpPr>
        <p:sp>
          <p:nvSpPr>
            <p:cNvPr id="15" name="Freeform 6"/>
            <p:cNvSpPr/>
            <p:nvPr/>
          </p:nvSpPr>
          <p:spPr bwMode="auto">
            <a:xfrm>
              <a:off x="0" y="0"/>
              <a:ext cx="1073150" cy="5291138"/>
            </a:xfrm>
            <a:custGeom>
              <a:avLst/>
              <a:gdLst/>
              <a:ahLst/>
              <a:cxnLst/>
              <a:rect l="0" t="0" r="r" b="b"/>
              <a:pathLst>
                <a:path w="676" h="3333">
                  <a:moveTo>
                    <a:pt x="0" y="3132"/>
                  </a:moveTo>
                  <a:lnTo>
                    <a:pt x="0" y="3312"/>
                  </a:lnTo>
                  <a:lnTo>
                    <a:pt x="126" y="3333"/>
                  </a:lnTo>
                  <a:lnTo>
                    <a:pt x="676" y="0"/>
                  </a:lnTo>
                  <a:lnTo>
                    <a:pt x="514" y="0"/>
                  </a:lnTo>
                  <a:lnTo>
                    <a:pt x="0" y="313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6" name="Freeform 7"/>
            <p:cNvSpPr/>
            <p:nvPr/>
          </p:nvSpPr>
          <p:spPr bwMode="auto">
            <a:xfrm>
              <a:off x="0" y="0"/>
              <a:ext cx="758825" cy="4624388"/>
            </a:xfrm>
            <a:custGeom>
              <a:avLst/>
              <a:gdLst/>
              <a:ahLst/>
              <a:cxnLst/>
              <a:rect l="0" t="0" r="r" b="b"/>
              <a:pathLst>
                <a:path w="478" h="2913">
                  <a:moveTo>
                    <a:pt x="478" y="0"/>
                  </a:moveTo>
                  <a:lnTo>
                    <a:pt x="318" y="0"/>
                  </a:lnTo>
                  <a:lnTo>
                    <a:pt x="0" y="1938"/>
                  </a:lnTo>
                  <a:lnTo>
                    <a:pt x="0" y="2913"/>
                  </a:lnTo>
                  <a:lnTo>
                    <a:pt x="478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7" name="Freeform 8"/>
            <p:cNvSpPr/>
            <p:nvPr/>
          </p:nvSpPr>
          <p:spPr bwMode="auto">
            <a:xfrm>
              <a:off x="0" y="5662613"/>
              <a:ext cx="906463" cy="1195388"/>
            </a:xfrm>
            <a:custGeom>
              <a:avLst/>
              <a:gdLst/>
              <a:ahLst/>
              <a:cxnLst/>
              <a:rect l="0" t="0" r="r" b="b"/>
              <a:pathLst>
                <a:path w="571" h="753">
                  <a:moveTo>
                    <a:pt x="0" y="0"/>
                  </a:moveTo>
                  <a:lnTo>
                    <a:pt x="0" y="12"/>
                  </a:lnTo>
                  <a:lnTo>
                    <a:pt x="538" y="753"/>
                  </a:lnTo>
                  <a:lnTo>
                    <a:pt x="571" y="7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8" name="Freeform 9"/>
            <p:cNvSpPr/>
            <p:nvPr/>
          </p:nvSpPr>
          <p:spPr bwMode="auto">
            <a:xfrm>
              <a:off x="0" y="5295900"/>
              <a:ext cx="1487488" cy="1562100"/>
            </a:xfrm>
            <a:custGeom>
              <a:avLst/>
              <a:gdLst/>
              <a:ahLst/>
              <a:cxnLst/>
              <a:rect l="0" t="0" r="r" b="b"/>
              <a:pathLst>
                <a:path w="937" h="984">
                  <a:moveTo>
                    <a:pt x="0" y="0"/>
                  </a:moveTo>
                  <a:lnTo>
                    <a:pt x="0" y="3"/>
                  </a:lnTo>
                  <a:lnTo>
                    <a:pt x="901" y="984"/>
                  </a:lnTo>
                  <a:lnTo>
                    <a:pt x="937" y="9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9" name="Freeform 10"/>
            <p:cNvSpPr/>
            <p:nvPr/>
          </p:nvSpPr>
          <p:spPr bwMode="auto">
            <a:xfrm>
              <a:off x="0" y="5257800"/>
              <a:ext cx="2132013" cy="1600200"/>
            </a:xfrm>
            <a:custGeom>
              <a:avLst/>
              <a:gdLst/>
              <a:ahLst/>
              <a:cxnLst/>
              <a:rect l="0" t="0" r="r" b="b"/>
              <a:pathLst>
                <a:path w="1343" h="1008">
                  <a:moveTo>
                    <a:pt x="0" y="24"/>
                  </a:moveTo>
                  <a:lnTo>
                    <a:pt x="937" y="1008"/>
                  </a:lnTo>
                  <a:lnTo>
                    <a:pt x="1343" y="1008"/>
                  </a:lnTo>
                  <a:lnTo>
                    <a:pt x="126" y="21"/>
                  </a:lnTo>
                  <a:lnTo>
                    <a:pt x="0" y="0"/>
                  </a:lnTo>
                  <a:lnTo>
                    <a:pt x="0" y="24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0" name="Freeform 11"/>
            <p:cNvSpPr/>
            <p:nvPr/>
          </p:nvSpPr>
          <p:spPr bwMode="auto">
            <a:xfrm>
              <a:off x="0" y="5357813"/>
              <a:ext cx="1377950" cy="1500188"/>
            </a:xfrm>
            <a:custGeom>
              <a:avLst/>
              <a:gdLst/>
              <a:ahLst/>
              <a:cxnLst/>
              <a:rect l="0" t="0" r="r" b="b"/>
              <a:pathLst>
                <a:path w="868" h="945">
                  <a:moveTo>
                    <a:pt x="0" y="192"/>
                  </a:moveTo>
                  <a:lnTo>
                    <a:pt x="571" y="945"/>
                  </a:lnTo>
                  <a:lnTo>
                    <a:pt x="868" y="945"/>
                  </a:lnTo>
                  <a:lnTo>
                    <a:pt x="0" y="0"/>
                  </a:lnTo>
                  <a:lnTo>
                    <a:pt x="0" y="192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82133" y="457201"/>
            <a:ext cx="7704667" cy="198120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82134" y="2667000"/>
            <a:ext cx="7704666" cy="33569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358679" y="6116070"/>
            <a:ext cx="8574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C57EC939-41BB-4380-A940-34652BE27355}" type="datetimeFigureOut">
              <a:rPr lang="en-US" smtClean="0"/>
              <a:t>12/15/2021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86997" y="6116070"/>
            <a:ext cx="5314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73317" y="6116070"/>
            <a:ext cx="4134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6F7571BC-1409-4A02-9298-3B34E2CF5B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9572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عنوان فرعي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6" name="Picture 2" descr="https://lh5.googleusercontent.com/nFQSg3W0hf9iHOjVXdYQIobFWuzDUS-2sVCwvAsHnQ4RJxZFqPji0Pyz_FOTGSsTRrsUZ5QA8qNR_0aKRxcd13ToqgWlK3yw2O8QJVLGvO3zqhSyfq_FTVZgp7Pa2bThhA3MCj2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29000"/>
            <a:ext cx="9144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مستطيل 3"/>
          <p:cNvSpPr/>
          <p:nvPr/>
        </p:nvSpPr>
        <p:spPr>
          <a:xfrm>
            <a:off x="614217" y="381000"/>
            <a:ext cx="791556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effectLst/>
              </a:rPr>
              <a:t>Database </a:t>
            </a:r>
            <a:r>
              <a:rPr lang="en-US" sz="54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</a:rPr>
              <a:t>Manager system</a:t>
            </a:r>
            <a:endParaRPr lang="ar-SA" sz="54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</a:endParaRPr>
          </a:p>
        </p:txBody>
      </p:sp>
      <p:sp>
        <p:nvSpPr>
          <p:cNvPr id="5" name="مستطيل 4"/>
          <p:cNvSpPr/>
          <p:nvPr/>
        </p:nvSpPr>
        <p:spPr>
          <a:xfrm>
            <a:off x="1558656" y="1600200"/>
            <a:ext cx="6046142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cap="none" spc="0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effectLst/>
              </a:rPr>
              <a:t>ADVANCE SOFTWARE PROJECT</a:t>
            </a:r>
            <a:endParaRPr lang="ar-SA" sz="3600" b="1" cap="none" spc="0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cxnSp>
        <p:nvCxnSpPr>
          <p:cNvPr id="7" name="رابط مستقيم 6"/>
          <p:cNvCxnSpPr/>
          <p:nvPr/>
        </p:nvCxnSpPr>
        <p:spPr>
          <a:xfrm>
            <a:off x="0" y="1447800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4727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BC5DA83-D4D0-4EDD-B865-19DC6065A46E}"/>
              </a:ext>
            </a:extLst>
          </p:cNvPr>
          <p:cNvSpPr txBox="1"/>
          <p:nvPr/>
        </p:nvSpPr>
        <p:spPr>
          <a:xfrm>
            <a:off x="1143000" y="211772"/>
            <a:ext cx="6553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L" sz="4400" dirty="0"/>
              <a:t>Class Query</a:t>
            </a:r>
            <a:endParaRPr lang="ro-MD" sz="4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5673AE-1AC4-4B94-9EC2-F6CDF0DBE6F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32" t="2410" r="45834"/>
          <a:stretch/>
        </p:blipFill>
        <p:spPr>
          <a:xfrm>
            <a:off x="2514600" y="1371600"/>
            <a:ext cx="3276600" cy="5019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3452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085BC6-8DD0-4893-8166-234DB95A72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09600"/>
            <a:ext cx="8229600" cy="1295400"/>
          </a:xfrm>
        </p:spPr>
        <p:txBody>
          <a:bodyPr>
            <a:normAutofit/>
          </a:bodyPr>
          <a:lstStyle/>
          <a:p>
            <a:r>
              <a:rPr lang="en-IL" dirty="0"/>
              <a:t>1)</a:t>
            </a:r>
            <a:r>
              <a:rPr lang="en-US" dirty="0"/>
              <a:t>Out put</a:t>
            </a:r>
            <a:r>
              <a:rPr lang="en-IL" dirty="0"/>
              <a:t> write query</a:t>
            </a:r>
            <a:endParaRPr lang="ro-MD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AE02220-5574-409E-AA38-947F4D0ED8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09" t="45456" r="24533" b="12453"/>
          <a:stretch/>
        </p:blipFill>
        <p:spPr>
          <a:xfrm>
            <a:off x="762001" y="2438400"/>
            <a:ext cx="7275576" cy="3200401"/>
          </a:xfrm>
        </p:spPr>
      </p:pic>
    </p:spTree>
    <p:extLst>
      <p:ext uri="{BB962C8B-B14F-4D97-AF65-F5344CB8AC3E}">
        <p14:creationId xmlns:p14="http://schemas.microsoft.com/office/powerpoint/2010/main" val="3508337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DC971-2454-4BB6-8CA1-11EA50EF82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0"/>
            <a:ext cx="8229600" cy="1219200"/>
          </a:xfrm>
        </p:spPr>
        <p:txBody>
          <a:bodyPr>
            <a:normAutofit/>
          </a:bodyPr>
          <a:lstStyle/>
          <a:p>
            <a:r>
              <a:rPr lang="en-IL" dirty="0"/>
              <a:t>2)</a:t>
            </a:r>
            <a:r>
              <a:rPr lang="ro-MD" dirty="0"/>
              <a:t>T</a:t>
            </a:r>
            <a:r>
              <a:rPr lang="en-IL" dirty="0"/>
              <a:t>he out put table name</a:t>
            </a:r>
            <a:endParaRPr lang="ro-MD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A75B9CC-2DE5-43DF-9DBB-4DEB0B78F5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84" t="58928" r="30596" b="5717"/>
          <a:stretch/>
        </p:blipFill>
        <p:spPr>
          <a:xfrm>
            <a:off x="1676400" y="2514600"/>
            <a:ext cx="5148944" cy="3276601"/>
          </a:xfrm>
        </p:spPr>
      </p:pic>
    </p:spTree>
    <p:extLst>
      <p:ext uri="{BB962C8B-B14F-4D97-AF65-F5344CB8AC3E}">
        <p14:creationId xmlns:p14="http://schemas.microsoft.com/office/powerpoint/2010/main" val="23164505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1179830-21DD-49B9-B38F-E7B2AEDC16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23" t="58927" r="29517" b="7401"/>
          <a:stretch/>
        </p:blipFill>
        <p:spPr>
          <a:xfrm>
            <a:off x="1438275" y="1676400"/>
            <a:ext cx="6267450" cy="379845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AF5F7E8-F589-4A67-A2A4-67A720279737}"/>
              </a:ext>
            </a:extLst>
          </p:cNvPr>
          <p:cNvSpPr txBox="1"/>
          <p:nvPr/>
        </p:nvSpPr>
        <p:spPr>
          <a:xfrm>
            <a:off x="1600200" y="609600"/>
            <a:ext cx="6019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L" sz="3200" dirty="0"/>
              <a:t>3)</a:t>
            </a:r>
            <a:r>
              <a:rPr lang="ro-MD" sz="3200" dirty="0"/>
              <a:t>T</a:t>
            </a:r>
            <a:r>
              <a:rPr lang="en-IL" sz="3200" dirty="0"/>
              <a:t>he out put table in data base</a:t>
            </a:r>
            <a:endParaRPr lang="ro-MD" sz="3200" dirty="0"/>
          </a:p>
        </p:txBody>
      </p:sp>
    </p:spTree>
    <p:extLst>
      <p:ext uri="{BB962C8B-B14F-4D97-AF65-F5344CB8AC3E}">
        <p14:creationId xmlns:p14="http://schemas.microsoft.com/office/powerpoint/2010/main" val="6271041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824A8163-FDC5-4E45-B904-E5A0748FD0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65" t="3367" r="27271" b="5718"/>
          <a:stretch/>
        </p:blipFill>
        <p:spPr>
          <a:xfrm>
            <a:off x="1981200" y="1676400"/>
            <a:ext cx="4953000" cy="4495799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566980A-40B6-4315-A3D4-B95F903AD588}"/>
              </a:ext>
            </a:extLst>
          </p:cNvPr>
          <p:cNvSpPr txBox="1"/>
          <p:nvPr/>
        </p:nvSpPr>
        <p:spPr>
          <a:xfrm>
            <a:off x="1735494" y="618540"/>
            <a:ext cx="5867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L" sz="2800" dirty="0"/>
              <a:t>4)</a:t>
            </a:r>
            <a:r>
              <a:rPr lang="ro-MD" sz="2800" dirty="0"/>
              <a:t>O</a:t>
            </a:r>
            <a:r>
              <a:rPr lang="en-IL" sz="2800" dirty="0" err="1"/>
              <a:t>ut</a:t>
            </a:r>
            <a:r>
              <a:rPr lang="en-IL" sz="2800" dirty="0"/>
              <a:t> put columns of specific table</a:t>
            </a:r>
            <a:endParaRPr lang="ro-MD" sz="2800" dirty="0"/>
          </a:p>
        </p:txBody>
      </p:sp>
    </p:spTree>
    <p:extLst>
      <p:ext uri="{BB962C8B-B14F-4D97-AF65-F5344CB8AC3E}">
        <p14:creationId xmlns:p14="http://schemas.microsoft.com/office/powerpoint/2010/main" val="31814440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ABB601-2CEE-4F24-8448-1717069716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 Class file</a:t>
            </a:r>
            <a:endParaRPr lang="ro-MD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B89004F-D0A5-4D89-BCCB-91B1582283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33" t="5279" r="40834" b="6373"/>
          <a:stretch/>
        </p:blipFill>
        <p:spPr>
          <a:xfrm>
            <a:off x="2247900" y="1861293"/>
            <a:ext cx="4648200" cy="4544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0742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12">
            <a:extLst>
              <a:ext uri="{FF2B5EF4-FFF2-40B4-BE49-F238E27FC236}">
                <a16:creationId xmlns:a16="http://schemas.microsoft.com/office/drawing/2014/main" id="{3061399C-A2BE-41DA-A00A-599FCD5D353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92" r="28704" b="7922"/>
          <a:stretch/>
        </p:blipFill>
        <p:spPr>
          <a:xfrm>
            <a:off x="2019300" y="1219200"/>
            <a:ext cx="5105400" cy="4923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6085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>
          <a:xfrm>
            <a:off x="982133" y="457201"/>
            <a:ext cx="7704667" cy="1295399"/>
          </a:xfrm>
        </p:spPr>
        <p:txBody>
          <a:bodyPr/>
          <a:lstStyle/>
          <a:p>
            <a:r>
              <a:rPr lang="en-IL" dirty="0"/>
              <a:t>CSV class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4D95112-D54C-4ABA-BC15-8FE43DCEEA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42" t="13469" r="46211" b="10768"/>
          <a:stretch/>
        </p:blipFill>
        <p:spPr>
          <a:xfrm>
            <a:off x="2514600" y="1828800"/>
            <a:ext cx="3810000" cy="4898571"/>
          </a:xfrm>
        </p:spPr>
      </p:pic>
    </p:spTree>
    <p:extLst>
      <p:ext uri="{BB962C8B-B14F-4D97-AF65-F5344CB8AC3E}">
        <p14:creationId xmlns:p14="http://schemas.microsoft.com/office/powerpoint/2010/main" val="19804833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0D9DA2-02B4-4610-9C73-C0061A61A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2133" y="457201"/>
            <a:ext cx="7704667" cy="990599"/>
          </a:xfrm>
        </p:spPr>
        <p:txBody>
          <a:bodyPr/>
          <a:lstStyle/>
          <a:p>
            <a:r>
              <a:rPr lang="ro-MD" dirty="0"/>
              <a:t>T</a:t>
            </a:r>
            <a:r>
              <a:rPr lang="en-IL" dirty="0"/>
              <a:t>he output:</a:t>
            </a:r>
            <a:endParaRPr lang="ro-MD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FDCF3DF-CBC8-45E4-9B49-7796C9B21E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28" t="64891" r="32034" b="22277"/>
          <a:stretch/>
        </p:blipFill>
        <p:spPr>
          <a:xfrm>
            <a:off x="1654708" y="1905000"/>
            <a:ext cx="5834584" cy="4602162"/>
          </a:xfrm>
        </p:spPr>
      </p:pic>
    </p:spTree>
    <p:extLst>
      <p:ext uri="{BB962C8B-B14F-4D97-AF65-F5344CB8AC3E}">
        <p14:creationId xmlns:p14="http://schemas.microsoft.com/office/powerpoint/2010/main" val="31683842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15180C-18BF-4DFF-8C9E-219C85148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class</a:t>
            </a:r>
            <a:r>
              <a:rPr lang="en-US" dirty="0"/>
              <a:t> json</a:t>
            </a:r>
            <a:endParaRPr lang="ro-MD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1D53D25-3E08-4972-85D4-3CA7143159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42" t="20205" r="45266" b="46123"/>
          <a:stretch/>
        </p:blipFill>
        <p:spPr>
          <a:xfrm>
            <a:off x="2103121" y="2209800"/>
            <a:ext cx="4937758" cy="2743199"/>
          </a:xfrm>
        </p:spPr>
      </p:pic>
    </p:spTree>
    <p:extLst>
      <p:ext uri="{BB962C8B-B14F-4D97-AF65-F5344CB8AC3E}">
        <p14:creationId xmlns:p14="http://schemas.microsoft.com/office/powerpoint/2010/main" val="33616208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عنوان فرعي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6" name="Picture 2" descr="https://lh5.googleusercontent.com/nFQSg3W0hf9iHOjVXdYQIobFWuzDUS-2sVCwvAsHnQ4RJxZFqPji0Pyz_FOTGSsTRrsUZ5QA8qNR_0aKRxcd13ToqgWlK3yw2O8QJVLGvO3zqhSyfq_FTVZgp7Pa2bThhA3MCj2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29000"/>
            <a:ext cx="9144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مستطيل 3"/>
          <p:cNvSpPr/>
          <p:nvPr/>
        </p:nvSpPr>
        <p:spPr>
          <a:xfrm>
            <a:off x="614217" y="381000"/>
            <a:ext cx="791556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0541" cmpd="sng">
                  <a:solidFill>
                    <a:srgbClr val="4F81BD">
                      <a:shade val="88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4F81BD">
                        <a:tint val="40000"/>
                        <a:satMod val="250000"/>
                      </a:srgbClr>
                    </a:gs>
                    <a:gs pos="9000">
                      <a:srgbClr val="4F81BD">
                        <a:tint val="52000"/>
                        <a:satMod val="300000"/>
                      </a:srgbClr>
                    </a:gs>
                    <a:gs pos="50000">
                      <a:srgbClr val="4F81BD">
                        <a:shade val="20000"/>
                        <a:satMod val="300000"/>
                      </a:srgbClr>
                    </a:gs>
                    <a:gs pos="79000">
                      <a:srgbClr val="4F81BD">
                        <a:tint val="52000"/>
                        <a:satMod val="300000"/>
                      </a:srgbClr>
                    </a:gs>
                    <a:gs pos="100000">
                      <a:srgbClr val="4F81BD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Database </a:t>
            </a:r>
            <a:r>
              <a:rPr lang="en-US" sz="5400" b="1" dirty="0">
                <a:ln w="10541" cmpd="sng">
                  <a:solidFill>
                    <a:srgbClr val="4F81BD">
                      <a:shade val="88000"/>
                      <a:satMod val="110000"/>
                    </a:srgbClr>
                  </a:solidFill>
                  <a:prstDash val="solid"/>
                </a:ln>
                <a:solidFill>
                  <a:prstClr val="black"/>
                </a:solidFill>
              </a:rPr>
              <a:t>Manager system</a:t>
            </a:r>
            <a:endParaRPr lang="ar-SA" sz="5400" b="1" dirty="0">
              <a:ln w="10541" cmpd="sng">
                <a:solidFill>
                  <a:srgbClr val="4F81BD">
                    <a:shade val="88000"/>
                    <a:satMod val="110000"/>
                  </a:srgbClr>
                </a:solidFill>
                <a:prstDash val="solid"/>
              </a:ln>
              <a:solidFill>
                <a:prstClr val="black"/>
              </a:solidFill>
            </a:endParaRPr>
          </a:p>
        </p:txBody>
      </p:sp>
      <p:sp>
        <p:nvSpPr>
          <p:cNvPr id="5" name="مستطيل 4"/>
          <p:cNvSpPr/>
          <p:nvPr/>
        </p:nvSpPr>
        <p:spPr>
          <a:xfrm>
            <a:off x="812985" y="1600200"/>
            <a:ext cx="3744423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36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TEAM MEMBERS : </a:t>
            </a:r>
            <a:endParaRPr lang="ar-SA" sz="36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cxnSp>
        <p:nvCxnSpPr>
          <p:cNvPr id="7" name="رابط مستقيم 6"/>
          <p:cNvCxnSpPr/>
          <p:nvPr/>
        </p:nvCxnSpPr>
        <p:spPr>
          <a:xfrm>
            <a:off x="0" y="1447800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مستطيل 1"/>
          <p:cNvSpPr/>
          <p:nvPr/>
        </p:nvSpPr>
        <p:spPr>
          <a:xfrm>
            <a:off x="4571999" y="1763949"/>
            <a:ext cx="2845138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685800" indent="-685800">
              <a:buFont typeface="Arial" pitchFamily="34" charset="0"/>
              <a:buChar char="•"/>
            </a:pPr>
            <a:r>
              <a:rPr lang="en-US" sz="2400" b="1" dirty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</a:rPr>
              <a:t>Sana </a:t>
            </a:r>
            <a:r>
              <a:rPr lang="en-US" sz="2400" b="1" dirty="0" err="1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</a:rPr>
              <a:t>Eid</a:t>
            </a:r>
            <a:endParaRPr lang="en-US" sz="2400" b="1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</a:endParaRPr>
          </a:p>
          <a:p>
            <a:pPr marL="685800" indent="-685800">
              <a:buFont typeface="Arial" pitchFamily="34" charset="0"/>
              <a:buChar char="•"/>
            </a:pPr>
            <a:r>
              <a:rPr lang="en-US" sz="2400" b="1" dirty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</a:rPr>
              <a:t>Dina </a:t>
            </a:r>
            <a:r>
              <a:rPr lang="en-US" sz="2400" b="1" dirty="0" err="1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</a:rPr>
              <a:t>Alawneh</a:t>
            </a:r>
            <a:r>
              <a:rPr lang="en-US" sz="2400" b="1" dirty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</a:rPr>
              <a:t> </a:t>
            </a:r>
          </a:p>
          <a:p>
            <a:pPr marL="685800" indent="-685800">
              <a:buFont typeface="Arial" pitchFamily="34" charset="0"/>
              <a:buChar char="•"/>
            </a:pPr>
            <a:r>
              <a:rPr lang="en-US" sz="2400" b="1" dirty="0" err="1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</a:rPr>
              <a:t>Rahaf</a:t>
            </a:r>
            <a:r>
              <a:rPr lang="en-US" sz="2400" b="1" dirty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</a:rPr>
              <a:t> </a:t>
            </a:r>
            <a:r>
              <a:rPr lang="en-US" sz="2400" b="1" dirty="0" err="1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</a:rPr>
              <a:t>Shami</a:t>
            </a:r>
            <a:endParaRPr lang="en-US" sz="2400" b="1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</a:endParaRPr>
          </a:p>
          <a:p>
            <a:pPr marL="685800" indent="-685800">
              <a:buFont typeface="Arial" pitchFamily="34" charset="0"/>
              <a:buChar char="•"/>
            </a:pPr>
            <a:r>
              <a:rPr lang="en-US" sz="2400" b="1" dirty="0" err="1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</a:rPr>
              <a:t>Yara</a:t>
            </a:r>
            <a:r>
              <a:rPr lang="en-US" sz="2400" b="1" dirty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</a:rPr>
              <a:t>  Abu </a:t>
            </a:r>
            <a:r>
              <a:rPr lang="en-US" sz="2400" b="1" dirty="0" err="1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</a:rPr>
              <a:t>Odeh</a:t>
            </a:r>
            <a:endParaRPr lang="ar-SA" sz="2400" b="1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5035543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502A15A-9217-490F-9283-1AD95F855E0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79" t="54337" r="37321" b="14035"/>
          <a:stretch/>
        </p:blipFill>
        <p:spPr>
          <a:xfrm>
            <a:off x="1836615" y="2230016"/>
            <a:ext cx="5470769" cy="3810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F46C9FE-FF64-46B4-B6F8-2219801B9388}"/>
              </a:ext>
            </a:extLst>
          </p:cNvPr>
          <p:cNvSpPr txBox="1"/>
          <p:nvPr/>
        </p:nvSpPr>
        <p:spPr>
          <a:xfrm>
            <a:off x="2623845" y="838200"/>
            <a:ext cx="37719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Out put</a:t>
            </a:r>
            <a:endParaRPr lang="ro-MD" sz="4800" dirty="0"/>
          </a:p>
        </p:txBody>
      </p:sp>
    </p:spTree>
    <p:extLst>
      <p:ext uri="{BB962C8B-B14F-4D97-AF65-F5344CB8AC3E}">
        <p14:creationId xmlns:p14="http://schemas.microsoft.com/office/powerpoint/2010/main" val="29208464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50"/>
          <a:stretch/>
        </p:blipFill>
        <p:spPr bwMode="auto">
          <a:xfrm>
            <a:off x="1676400" y="1676400"/>
            <a:ext cx="5495925" cy="39632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BD47F28-7A51-4914-9CF4-10107C1FD662}"/>
              </a:ext>
            </a:extLst>
          </p:cNvPr>
          <p:cNvSpPr txBox="1"/>
          <p:nvPr/>
        </p:nvSpPr>
        <p:spPr>
          <a:xfrm>
            <a:off x="1066800" y="457200"/>
            <a:ext cx="6934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L" sz="4400" dirty="0"/>
              <a:t>Import XML</a:t>
            </a:r>
            <a:endParaRPr lang="ro-MD" sz="4400" dirty="0"/>
          </a:p>
        </p:txBody>
      </p:sp>
    </p:spTree>
    <p:extLst>
      <p:ext uri="{BB962C8B-B14F-4D97-AF65-F5344CB8AC3E}">
        <p14:creationId xmlns:p14="http://schemas.microsoft.com/office/powerpoint/2010/main" val="28943997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600200"/>
            <a:ext cx="4962525" cy="333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1447800"/>
            <a:ext cx="3581400" cy="342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F36386B3-338A-42F0-8A49-8B62924A57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The XML Files..</a:t>
            </a:r>
            <a:endParaRPr lang="ro-MD" dirty="0"/>
          </a:p>
        </p:txBody>
      </p:sp>
    </p:spTree>
    <p:extLst>
      <p:ext uri="{BB962C8B-B14F-4D97-AF65-F5344CB8AC3E}">
        <p14:creationId xmlns:p14="http://schemas.microsoft.com/office/powerpoint/2010/main" val="18125542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386"/>
          <a:stretch/>
        </p:blipFill>
        <p:spPr bwMode="auto">
          <a:xfrm>
            <a:off x="2116487" y="1219200"/>
            <a:ext cx="4758626" cy="4760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4760090-C5D2-4B38-81AE-45FEF16DCB10}"/>
              </a:ext>
            </a:extLst>
          </p:cNvPr>
          <p:cNvSpPr txBox="1"/>
          <p:nvPr/>
        </p:nvSpPr>
        <p:spPr>
          <a:xfrm>
            <a:off x="381000" y="115887"/>
            <a:ext cx="8229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L" sz="4400" dirty="0"/>
              <a:t>Export the CSV file</a:t>
            </a:r>
            <a:endParaRPr lang="ro-MD" sz="4400" dirty="0"/>
          </a:p>
        </p:txBody>
      </p:sp>
    </p:spTree>
    <p:extLst>
      <p:ext uri="{BB962C8B-B14F-4D97-AF65-F5344CB8AC3E}">
        <p14:creationId xmlns:p14="http://schemas.microsoft.com/office/powerpoint/2010/main" val="29997540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2774A4-4A79-4EFA-A8AD-62ED702C4E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The  output:</a:t>
            </a:r>
            <a:endParaRPr lang="ro-MD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CDB7423-E254-472B-8A93-930636872F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209800"/>
            <a:ext cx="8229600" cy="17526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6127CDA-FCEA-48FC-9FA4-4E3C0DCD263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9671"/>
          <a:stretch/>
        </p:blipFill>
        <p:spPr>
          <a:xfrm>
            <a:off x="-26437" y="5192910"/>
            <a:ext cx="9144000" cy="1044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1816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722AB3-EB61-420D-BE4E-22635A11DD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main</a:t>
            </a:r>
            <a:endParaRPr lang="ro-MD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D748901-BEB9-47E1-8C8B-D7EAEBCA70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36" t="25255" r="50947" b="15819"/>
          <a:stretch/>
        </p:blipFill>
        <p:spPr>
          <a:xfrm>
            <a:off x="685800" y="2290665"/>
            <a:ext cx="3108960" cy="3886200"/>
          </a:xfrm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26A3F589-0B90-40E6-BF0F-59D816E3167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r="11111" b="6704"/>
          <a:stretch/>
        </p:blipFill>
        <p:spPr>
          <a:xfrm>
            <a:off x="3886200" y="2074369"/>
            <a:ext cx="4572000" cy="4318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0311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B380D0-4DEF-4247-A794-60D1D8C169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Factory Design Pattern</a:t>
            </a:r>
            <a:endParaRPr lang="ro-MD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87213DC-81C5-4B0F-8940-520EFEBC7F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42" t="15152" r="52841" b="25921"/>
          <a:stretch/>
        </p:blipFill>
        <p:spPr>
          <a:xfrm>
            <a:off x="838200" y="1676400"/>
            <a:ext cx="3581400" cy="447675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A0B0720-A9C6-4DEA-9862-CFD53FB0D95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00" t="2593" r="48334" b="44074"/>
          <a:stretch/>
        </p:blipFill>
        <p:spPr>
          <a:xfrm>
            <a:off x="4800600" y="1701282"/>
            <a:ext cx="2895602" cy="4451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8041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3E031-E912-4411-A004-D0ACA31606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Singleton Design pattern</a:t>
            </a:r>
            <a:endParaRPr lang="ro-MD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3197631-4732-41DD-B3EA-F8BFC62E1E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55" r="37881" b="7401"/>
          <a:stretch/>
        </p:blipFill>
        <p:spPr>
          <a:xfrm>
            <a:off x="2133600" y="1905000"/>
            <a:ext cx="4343400" cy="4648200"/>
          </a:xfrm>
        </p:spPr>
      </p:pic>
    </p:spTree>
    <p:extLst>
      <p:ext uri="{BB962C8B-B14F-4D97-AF65-F5344CB8AC3E}">
        <p14:creationId xmlns:p14="http://schemas.microsoft.com/office/powerpoint/2010/main" val="29843375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Clean code and Code conversion </a:t>
            </a:r>
            <a:endParaRPr lang="en-US" dirty="0"/>
          </a:p>
        </p:txBody>
      </p:sp>
      <p:sp>
        <p:nvSpPr>
          <p:cNvPr id="3" name="عنصر نائب للمحتوى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err="1">
                <a:solidFill>
                  <a:srgbClr val="C00000"/>
                </a:solidFill>
              </a:rPr>
              <a:t>Ex.Naming</a:t>
            </a:r>
            <a:r>
              <a:rPr lang="en-US" dirty="0"/>
              <a:t> :</a:t>
            </a:r>
          </a:p>
          <a:p>
            <a:pPr marL="0" indent="0">
              <a:buNone/>
            </a:pPr>
            <a:r>
              <a:rPr lang="en-US" sz="2400" dirty="0"/>
              <a:t> for the functions and variables we put static way cap . Letter for each word in the first like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800" dirty="0"/>
              <a:t>And the variables  : capital letter for the second word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3048000"/>
            <a:ext cx="5552638" cy="642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4800600"/>
            <a:ext cx="5181600" cy="695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303191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عنصر نائب للمحتوى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use the solid principles </a:t>
            </a:r>
          </a:p>
          <a:p>
            <a:r>
              <a:rPr lang="en-US" dirty="0"/>
              <a:t>Make the connection non static </a:t>
            </a:r>
          </a:p>
          <a:p>
            <a:endParaRPr lang="en-US" dirty="0"/>
          </a:p>
          <a:p>
            <a:r>
              <a:rPr lang="en-US" dirty="0"/>
              <a:t>We use factory design pattern in queries job  and files</a:t>
            </a:r>
          </a:p>
          <a:p>
            <a:r>
              <a:rPr lang="en-US" dirty="0"/>
              <a:t>And use singleton design pattern in connection </a:t>
            </a:r>
            <a:endParaRPr lang="en-IL" dirty="0"/>
          </a:p>
          <a:p>
            <a:pPr marL="0" indent="0" algn="ctr">
              <a:buNone/>
            </a:pPr>
            <a:r>
              <a:rPr lang="en-IL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Buit</a:t>
            </a:r>
            <a:r>
              <a:rPr lang="en-IL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ro-MD" dirty="0">
                <a:solidFill>
                  <a:schemeClr val="tx2">
                    <a:lumMod val="60000"/>
                    <a:lumOff val="40000"/>
                  </a:schemeClr>
                </a:solidFill>
              </a:rPr>
              <a:t>W</a:t>
            </a:r>
            <a:r>
              <a:rPr lang="en-IL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ith</a:t>
            </a:r>
            <a:r>
              <a:rPr lang="en-IL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♥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مستطيل 3"/>
          <p:cNvSpPr/>
          <p:nvPr/>
        </p:nvSpPr>
        <p:spPr>
          <a:xfrm>
            <a:off x="2514600" y="438834"/>
            <a:ext cx="4295600" cy="646331"/>
          </a:xfrm>
          <a:prstGeom prst="rect">
            <a:avLst/>
          </a:prstGeom>
        </p:spPr>
        <p:txBody>
          <a:bodyPr wrap="none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r>
              <a:rPr lang="en-US" sz="3600" b="1" cap="all" dirty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  <a:reflection blurRad="12700" stA="50000" endPos="50000" dist="5000" dir="5400000" sy="-100000" rotWithShape="0"/>
                </a:effectLst>
              </a:rPr>
              <a:t>System scalability </a:t>
            </a:r>
          </a:p>
        </p:txBody>
      </p:sp>
    </p:spTree>
    <p:extLst>
      <p:ext uri="{BB962C8B-B14F-4D97-AF65-F5344CB8AC3E}">
        <p14:creationId xmlns:p14="http://schemas.microsoft.com/office/powerpoint/2010/main" val="10174484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project </a:t>
            </a:r>
          </a:p>
        </p:txBody>
      </p:sp>
      <p:sp>
        <p:nvSpPr>
          <p:cNvPr id="3" name="عنصر نائب للمحتوى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This system is  Database manager System(web Site app ) </a:t>
            </a:r>
            <a:endParaRPr lang="en-US" b="0" dirty="0">
              <a:effectLst/>
            </a:endParaRPr>
          </a:p>
          <a:p>
            <a:r>
              <a:rPr lang="en-US" dirty="0"/>
              <a:t>This system will access make connection on  DB and making access to it’s tables </a:t>
            </a:r>
            <a:endParaRPr lang="ar-SA" dirty="0"/>
          </a:p>
          <a:p>
            <a:r>
              <a:rPr lang="en-US" dirty="0"/>
              <a:t>change the database connection at runtime .</a:t>
            </a:r>
          </a:p>
          <a:p>
            <a:r>
              <a:rPr lang="en-US" dirty="0"/>
              <a:t> import(XML , CSV , JSON , SQL ) file and insert file data in DB table </a:t>
            </a:r>
          </a:p>
          <a:p>
            <a:r>
              <a:rPr lang="en-US" dirty="0"/>
              <a:t>export data and schema for (</a:t>
            </a:r>
            <a:r>
              <a:rPr lang="en-US" dirty="0" err="1"/>
              <a:t>csv</a:t>
            </a:r>
            <a:r>
              <a:rPr lang="en-US" dirty="0"/>
              <a:t> , xml )file  </a:t>
            </a:r>
          </a:p>
          <a:p>
            <a:r>
              <a:rPr lang="en-US" b="0" dirty="0">
                <a:effectLst/>
              </a:rPr>
              <a:t>Making queries on </a:t>
            </a:r>
            <a:r>
              <a:rPr lang="en-US" dirty="0"/>
              <a:t>DB </a:t>
            </a:r>
            <a:r>
              <a:rPr lang="en-US" b="0" dirty="0">
                <a:effectLst/>
              </a:rPr>
              <a:t>to (create, update , delete ) </a:t>
            </a:r>
            <a:r>
              <a:rPr lang="en-US" b="0" dirty="0">
                <a:effectLst/>
                <a:sym typeface="Wingdings" pitchFamily="2" charset="2"/>
              </a:rPr>
              <a:t>(CRUD) functions </a:t>
            </a:r>
            <a:endParaRPr lang="en-US" b="0" dirty="0">
              <a:effectLst/>
            </a:endParaRPr>
          </a:p>
          <a:p>
            <a:r>
              <a:rPr lang="en-US" dirty="0"/>
              <a:t>Basically,DBM system face the problem of viewing , inserting , modifying  data in DB tables , </a:t>
            </a:r>
            <a:r>
              <a:rPr lang="en-US" dirty="0">
                <a:solidFill>
                  <a:srgbClr val="C00000"/>
                </a:solidFill>
              </a:rPr>
              <a:t>in other words , it's for  managing and controlling our DB in an efficient way </a:t>
            </a:r>
            <a:r>
              <a:rPr lang="en-US" dirty="0"/>
              <a:t> .</a:t>
            </a:r>
            <a:endParaRPr lang="en-US" b="0" dirty="0">
              <a:effectLst/>
            </a:endParaRPr>
          </a:p>
          <a:p>
            <a:pPr marL="0" indent="0">
              <a:buNone/>
            </a:pP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24729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/>
        <p:txBody>
          <a:bodyPr>
            <a:norm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r>
              <a:rPr lang="en-US" b="1" cap="all" dirty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Level _3 : Component diagram  </a:t>
            </a:r>
            <a:br>
              <a:rPr lang="en-US" b="1" cap="all" dirty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</a:br>
            <a:endParaRPr lang="en-US" b="1" cap="all" dirty="0">
              <a:ln w="0"/>
              <a:gradFill flip="none">
                <a:gsLst>
                  <a:gs pos="0">
                    <a:schemeClr val="accent1">
                      <a:tint val="75000"/>
                      <a:shade val="75000"/>
                      <a:satMod val="170000"/>
                    </a:schemeClr>
                  </a:gs>
                  <a:gs pos="49000">
                    <a:schemeClr val="accent1">
                      <a:tint val="88000"/>
                      <a:shade val="65000"/>
                      <a:satMod val="172000"/>
                    </a:schemeClr>
                  </a:gs>
                  <a:gs pos="50000">
                    <a:schemeClr val="accent1">
                      <a:shade val="65000"/>
                      <a:satMod val="130000"/>
                    </a:schemeClr>
                  </a:gs>
                  <a:gs pos="92000">
                    <a:schemeClr val="accent1">
                      <a:shade val="50000"/>
                      <a:satMod val="120000"/>
                    </a:schemeClr>
                  </a:gs>
                  <a:gs pos="100000">
                    <a:schemeClr val="accent1">
                      <a:shade val="48000"/>
                      <a:satMod val="120000"/>
                    </a:schemeClr>
                  </a:gs>
                </a:gsLst>
                <a:lin ang="5400000"/>
              </a:gradFill>
              <a:effectLst>
                <a:reflection blurRad="12700" stA="50000" endPos="50000" dist="5000" dir="5400000" sy="-100000" rotWithShape="0"/>
              </a:effectLst>
            </a:endParaRPr>
          </a:p>
        </p:txBody>
      </p:sp>
      <p:sp>
        <p:nvSpPr>
          <p:cNvPr id="3" name="عنصر نائب للمحتوى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700" y="1066800"/>
            <a:ext cx="9138840" cy="579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749779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عنصر نائب للمحتوى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مستطيل 3"/>
          <p:cNvSpPr/>
          <p:nvPr/>
        </p:nvSpPr>
        <p:spPr>
          <a:xfrm>
            <a:off x="2445457" y="2895600"/>
            <a:ext cx="4253087" cy="192360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effectLst/>
              </a:rPr>
              <a:t>DAIAGRAMS</a:t>
            </a:r>
          </a:p>
          <a:p>
            <a:pPr algn="ctr"/>
            <a:r>
              <a:rPr lang="en-US" sz="1100" b="1" cap="none" spc="0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FF0000"/>
                </a:solidFill>
                <a:effectLst/>
              </a:rPr>
              <a:t>https://app.diagrams.net/#G1LrbtxNh4oQicZkLkRLbz5QiGtoDhzGGN </a:t>
            </a:r>
          </a:p>
          <a:p>
            <a:pPr algn="ctr"/>
            <a:endParaRPr lang="ar-SA" sz="5400" b="1" cap="none" spc="0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5913356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Functional vs. Non-Functional Requirements: Why Are Both Important?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639" t="18314"/>
          <a:stretch/>
        </p:blipFill>
        <p:spPr bwMode="auto">
          <a:xfrm>
            <a:off x="4250925" y="2038349"/>
            <a:ext cx="4874025" cy="4819651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21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مستطيل 5"/>
          <p:cNvSpPr/>
          <p:nvPr/>
        </p:nvSpPr>
        <p:spPr>
          <a:xfrm>
            <a:off x="794623" y="595579"/>
            <a:ext cx="7564123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en-US" sz="4000" b="1" cap="all" dirty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  <a:reflection blurRad="12700" stA="50000" endPos="50000" dist="5000" dir="5400000" sy="-100000" rotWithShape="0"/>
                </a:effectLst>
              </a:rPr>
              <a:t>How did we achieve</a:t>
            </a:r>
          </a:p>
          <a:p>
            <a:pPr algn="ctr"/>
            <a:r>
              <a:rPr lang="en-US" sz="4000" b="1" cap="all" dirty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  <a:reflection blurRad="12700" stA="50000" endPos="50000" dist="5000" dir="5400000" sy="-100000" rotWithShape="0"/>
                </a:effectLst>
              </a:rPr>
              <a:t> THE FUNCTIONAL REQUIREMENTs</a:t>
            </a:r>
            <a:endParaRPr lang="ar-SA" sz="4000" b="1" cap="all" dirty="0">
              <a:ln w="0"/>
              <a:gradFill flip="none">
                <a:gsLst>
                  <a:gs pos="0">
                    <a:schemeClr val="accent1">
                      <a:tint val="75000"/>
                      <a:shade val="75000"/>
                      <a:satMod val="170000"/>
                    </a:schemeClr>
                  </a:gs>
                  <a:gs pos="49000">
                    <a:schemeClr val="accent1">
                      <a:tint val="88000"/>
                      <a:shade val="65000"/>
                      <a:satMod val="172000"/>
                    </a:schemeClr>
                  </a:gs>
                  <a:gs pos="50000">
                    <a:schemeClr val="accent1">
                      <a:shade val="65000"/>
                      <a:satMod val="130000"/>
                    </a:schemeClr>
                  </a:gs>
                  <a:gs pos="92000">
                    <a:schemeClr val="accent1">
                      <a:shade val="50000"/>
                      <a:satMod val="120000"/>
                    </a:schemeClr>
                  </a:gs>
                  <a:gs pos="100000">
                    <a:schemeClr val="accent1">
                      <a:shade val="48000"/>
                      <a:satMod val="120000"/>
                    </a:schemeClr>
                  </a:gs>
                </a:gsLst>
                <a:lin ang="5400000"/>
              </a:gradFill>
              <a:effectLst>
                <a:glow rad="228600">
                  <a:schemeClr val="accent6">
                    <a:satMod val="175000"/>
                    <a:alpha val="40000"/>
                  </a:schemeClr>
                </a:glow>
                <a:reflection blurRad="12700" stA="50000" endPos="50000" dist="5000" dir="5400000" sy="-100000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660965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DD5666-9F2D-4532-BBD4-2A070D797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Connection </a:t>
            </a:r>
            <a:endParaRPr lang="ro-MD" dirty="0"/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065691DF-6646-409F-9397-6C307AE9FC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12" t="3448" r="44425" b="6896"/>
          <a:stretch/>
        </p:blipFill>
        <p:spPr>
          <a:xfrm>
            <a:off x="1828800" y="1752601"/>
            <a:ext cx="5334000" cy="3962400"/>
          </a:xfrm>
        </p:spPr>
      </p:pic>
    </p:spTree>
    <p:extLst>
      <p:ext uri="{BB962C8B-B14F-4D97-AF65-F5344CB8AC3E}">
        <p14:creationId xmlns:p14="http://schemas.microsoft.com/office/powerpoint/2010/main" val="15942462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 descr="https://lh3.googleusercontent.com/iuCkHOm7SXVFzd8qCNDV1flRHlNGVZN5vSFag9Khup9Tqm4w6F7eBWcLceM6xjsmdzVPuWFqXcehrTYQVCN2cXsPNG7Jifx9ugqFBWkc1ca7HoHjgBtj0mTAKS5ZP3Lp_a_oyP6V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49" t="68868" r="40930" b="17296"/>
          <a:stretch/>
        </p:blipFill>
        <p:spPr bwMode="auto">
          <a:xfrm>
            <a:off x="1066800" y="3124200"/>
            <a:ext cx="6600824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E9627E4-FA00-4E11-9383-5345FE6BABED}"/>
              </a:ext>
            </a:extLst>
          </p:cNvPr>
          <p:cNvSpPr txBox="1"/>
          <p:nvPr/>
        </p:nvSpPr>
        <p:spPr>
          <a:xfrm>
            <a:off x="1447800" y="1524000"/>
            <a:ext cx="6172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L" sz="4400" dirty="0"/>
              <a:t>The output:</a:t>
            </a:r>
            <a:endParaRPr lang="ro-MD" sz="4400" dirty="0"/>
          </a:p>
        </p:txBody>
      </p:sp>
    </p:spTree>
    <p:extLst>
      <p:ext uri="{BB962C8B-B14F-4D97-AF65-F5344CB8AC3E}">
        <p14:creationId xmlns:p14="http://schemas.microsoft.com/office/powerpoint/2010/main" val="26088935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Authorize Id 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EDDAD7E-B74D-491B-B24B-3473478DF8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83" t="30305" r="27271" b="42757"/>
          <a:stretch/>
        </p:blipFill>
        <p:spPr>
          <a:xfrm>
            <a:off x="838200" y="2057400"/>
            <a:ext cx="6934200" cy="2133600"/>
          </a:xfrm>
        </p:spPr>
      </p:pic>
    </p:spTree>
    <p:extLst>
      <p:ext uri="{BB962C8B-B14F-4D97-AF65-F5344CB8AC3E}">
        <p14:creationId xmlns:p14="http://schemas.microsoft.com/office/powerpoint/2010/main" val="185345815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EBEBEB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Parallax</Template>
  <TotalTime>1102</TotalTime>
  <Words>309</Words>
  <Application>Microsoft Office PowerPoint</Application>
  <PresentationFormat>On-screen Show (4:3)</PresentationFormat>
  <Paragraphs>55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2" baseType="lpstr">
      <vt:lpstr>Arial</vt:lpstr>
      <vt:lpstr>Corbel</vt:lpstr>
      <vt:lpstr>Parallax</vt:lpstr>
      <vt:lpstr>PowerPoint Presentation</vt:lpstr>
      <vt:lpstr>PowerPoint Presentation</vt:lpstr>
      <vt:lpstr>Our project </vt:lpstr>
      <vt:lpstr>Level _3 : Component diagram   </vt:lpstr>
      <vt:lpstr>PowerPoint Presentation</vt:lpstr>
      <vt:lpstr>PowerPoint Presentation</vt:lpstr>
      <vt:lpstr>Connection </vt:lpstr>
      <vt:lpstr>PowerPoint Presentation</vt:lpstr>
      <vt:lpstr>Authorize Id </vt:lpstr>
      <vt:lpstr>PowerPoint Presentation</vt:lpstr>
      <vt:lpstr>1)Out put write query</vt:lpstr>
      <vt:lpstr>2)The out put table name</vt:lpstr>
      <vt:lpstr>PowerPoint Presentation</vt:lpstr>
      <vt:lpstr>PowerPoint Presentation</vt:lpstr>
      <vt:lpstr> Class file</vt:lpstr>
      <vt:lpstr>PowerPoint Presentation</vt:lpstr>
      <vt:lpstr>CSV class</vt:lpstr>
      <vt:lpstr>The output:</vt:lpstr>
      <vt:lpstr>class json</vt:lpstr>
      <vt:lpstr>PowerPoint Presentation</vt:lpstr>
      <vt:lpstr>PowerPoint Presentation</vt:lpstr>
      <vt:lpstr>The XML Files..</vt:lpstr>
      <vt:lpstr>PowerPoint Presentation</vt:lpstr>
      <vt:lpstr> The  output:</vt:lpstr>
      <vt:lpstr>main</vt:lpstr>
      <vt:lpstr>Factory Design Pattern</vt:lpstr>
      <vt:lpstr>Singleton Design pattern</vt:lpstr>
      <vt:lpstr>Clean code and Code conversion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عرض تقديمي في PowerPoint</dc:title>
  <dc:creator>msys</dc:creator>
  <cp:lastModifiedBy>yara abu odeh</cp:lastModifiedBy>
  <cp:revision>21</cp:revision>
  <dcterms:created xsi:type="dcterms:W3CDTF">2021-12-15T00:32:57Z</dcterms:created>
  <dcterms:modified xsi:type="dcterms:W3CDTF">2021-12-15T18:51:35Z</dcterms:modified>
</cp:coreProperties>
</file>